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6"/>
  </p:notesMasterIdLst>
  <p:sldIdLst>
    <p:sldId id="257" r:id="rId5"/>
    <p:sldId id="258" r:id="rId6"/>
    <p:sldId id="264" r:id="rId7"/>
    <p:sldId id="266" r:id="rId8"/>
    <p:sldId id="259" r:id="rId9"/>
    <p:sldId id="267" r:id="rId10"/>
    <p:sldId id="260" r:id="rId11"/>
    <p:sldId id="261" r:id="rId12"/>
    <p:sldId id="263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038"/>
    <a:srgbClr val="CBE3CD"/>
    <a:srgbClr val="71BB65"/>
    <a:srgbClr val="91D06E"/>
    <a:srgbClr val="FCD4C8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5" d="100"/>
          <a:sy n="95" d="100"/>
        </p:scale>
        <p:origin x="3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6BA5D-C4EA-42CE-8F92-CF96EE506DEF}" type="datetimeFigureOut">
              <a:rPr lang="en-CA" smtClean="0"/>
              <a:t>2023-10-12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FAD0-D774-4618-8393-17C116D35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23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46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35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7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Physical Factors – Hail Storm implications</a:t>
            </a:r>
            <a:br>
              <a:rPr lang="en-CA" dirty="0"/>
            </a:br>
            <a:r>
              <a:rPr lang="en-CA" dirty="0"/>
              <a:t>MRAC</a:t>
            </a:r>
            <a:r>
              <a:rPr lang="en-CA" baseline="0" dirty="0"/>
              <a:t> – Complaint process</a:t>
            </a:r>
            <a:br>
              <a:rPr lang="en-CA" baseline="0" dirty="0"/>
            </a:br>
            <a:r>
              <a:rPr lang="en-CA" baseline="0" dirty="0"/>
              <a:t>Market Value – Keystone &amp; windmill construction increasing value (sales)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32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44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42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18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54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32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FAD0-D774-4618-8393-17C116D35D8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40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jD1Pg2wJvU?si=ef3Gx_E30uzUGeR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Tax &amp; Assessment</a:t>
            </a:r>
            <a:br>
              <a:rPr lang="en-US" sz="8000" dirty="0"/>
            </a:br>
            <a:r>
              <a:rPr lang="en-US" sz="8000" dirty="0"/>
              <a:t>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TOWN HALL</a:t>
            </a:r>
          </a:p>
        </p:txBody>
      </p:sp>
      <p:pic>
        <p:nvPicPr>
          <p:cNvPr id="5" name="Picture 4" descr="Different icons of house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987637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294F6-9A09-166A-89A7-FD000771E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3" y="4846553"/>
            <a:ext cx="3200407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6CA-4B3B-2E00-BD18-5F2B3BCA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/>
              <a:t>Financial Implications	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AD8DC2-3F03-E47B-065B-9CF1C5F98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06177"/>
              </p:ext>
            </p:extLst>
          </p:nvPr>
        </p:nvGraphicFramePr>
        <p:xfrm>
          <a:off x="353683" y="2186156"/>
          <a:ext cx="11231590" cy="179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348">
                  <a:extLst>
                    <a:ext uri="{9D8B030D-6E8A-4147-A177-3AD203B41FA5}">
                      <a16:colId xmlns:a16="http://schemas.microsoft.com/office/drawing/2014/main" val="2374712560"/>
                    </a:ext>
                  </a:extLst>
                </a:gridCol>
                <a:gridCol w="2312377">
                  <a:extLst>
                    <a:ext uri="{9D8B030D-6E8A-4147-A177-3AD203B41FA5}">
                      <a16:colId xmlns:a16="http://schemas.microsoft.com/office/drawing/2014/main" val="4139141222"/>
                    </a:ext>
                  </a:extLst>
                </a:gridCol>
                <a:gridCol w="2072229">
                  <a:extLst>
                    <a:ext uri="{9D8B030D-6E8A-4147-A177-3AD203B41FA5}">
                      <a16:colId xmlns:a16="http://schemas.microsoft.com/office/drawing/2014/main" val="3547189074"/>
                    </a:ext>
                  </a:extLst>
                </a:gridCol>
                <a:gridCol w="2246318">
                  <a:extLst>
                    <a:ext uri="{9D8B030D-6E8A-4147-A177-3AD203B41FA5}">
                      <a16:colId xmlns:a16="http://schemas.microsoft.com/office/drawing/2014/main" val="3895407150"/>
                    </a:ext>
                  </a:extLst>
                </a:gridCol>
                <a:gridCol w="2246318">
                  <a:extLst>
                    <a:ext uri="{9D8B030D-6E8A-4147-A177-3AD203B41FA5}">
                      <a16:colId xmlns:a16="http://schemas.microsoft.com/office/drawing/2014/main" val="3155295470"/>
                    </a:ext>
                  </a:extLst>
                </a:gridCol>
              </a:tblGrid>
              <a:tr h="1109135">
                <a:tc>
                  <a:txBody>
                    <a:bodyPr/>
                    <a:lstStyle/>
                    <a:p>
                      <a:r>
                        <a:rPr lang="en-CA" sz="2000" dirty="0"/>
                        <a:t>Single Family</a:t>
                      </a:r>
                      <a:br>
                        <a:rPr lang="en-CA" sz="2000" dirty="0"/>
                      </a:br>
                      <a:r>
                        <a:rPr lang="en-CA" sz="2000" dirty="0"/>
                        <a:t>Dwelling Tax Rate </a:t>
                      </a:r>
                      <a:br>
                        <a:rPr lang="en-CA" dirty="0"/>
                      </a:br>
                      <a:r>
                        <a:rPr lang="en-CA" sz="1600" dirty="0"/>
                        <a:t>(-</a:t>
                      </a:r>
                      <a:r>
                        <a:rPr lang="en-CA" sz="1600" cap="none" dirty="0"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1mil)</a:t>
                      </a:r>
                      <a:endParaRPr lang="en-C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/>
                        <a:t>Tax Rebate</a:t>
                      </a:r>
                      <a:br>
                        <a:rPr lang="en-CA" dirty="0"/>
                      </a:br>
                      <a:r>
                        <a:rPr lang="en-CA" sz="1600" dirty="0"/>
                        <a:t>(20 properties)</a:t>
                      </a:r>
                    </a:p>
                    <a:p>
                      <a:endParaRPr lang="en-C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Vacant Land</a:t>
                      </a:r>
                    </a:p>
                  </a:txBody>
                  <a:tcPr>
                    <a:solidFill>
                      <a:srgbClr val="4870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Minimum Tax increase to $1,000</a:t>
                      </a:r>
                    </a:p>
                  </a:txBody>
                  <a:tcPr>
                    <a:solidFill>
                      <a:srgbClr val="48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Non-residential</a:t>
                      </a:r>
                      <a:br>
                        <a:rPr lang="en-CA" sz="2000" dirty="0"/>
                      </a:br>
                      <a:r>
                        <a:rPr lang="en-CA" sz="2000" dirty="0"/>
                        <a:t>Tax rate  </a:t>
                      </a:r>
                      <a:br>
                        <a:rPr lang="en-CA" dirty="0"/>
                      </a:br>
                      <a:r>
                        <a:rPr lang="en-CA" sz="1600" dirty="0"/>
                        <a:t>(+</a:t>
                      </a:r>
                      <a:r>
                        <a:rPr lang="en-CA" sz="1600" cap="none" dirty="0"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3mil)</a:t>
                      </a:r>
                      <a:endParaRPr lang="en-CA" dirty="0"/>
                    </a:p>
                  </a:txBody>
                  <a:tcPr>
                    <a:solidFill>
                      <a:srgbClr val="487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86532"/>
                  </a:ext>
                </a:extLst>
              </a:tr>
              <a:tr h="683710">
                <a:tc>
                  <a:txBody>
                    <a:bodyPr/>
                    <a:lstStyle/>
                    <a:p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-$68,967.65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-$12,818.43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+$24,437.81</a:t>
                      </a:r>
                    </a:p>
                  </a:txBody>
                  <a:tcPr>
                    <a:solidFill>
                      <a:srgbClr val="CBE3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+$35,721.51</a:t>
                      </a:r>
                    </a:p>
                  </a:txBody>
                  <a:tcPr>
                    <a:solidFill>
                      <a:srgbClr val="CBE3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+$26,603.16</a:t>
                      </a:r>
                    </a:p>
                  </a:txBody>
                  <a:tcPr>
                    <a:solidFill>
                      <a:srgbClr val="C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6579"/>
                  </a:ext>
                </a:extLst>
              </a:tr>
            </a:tbl>
          </a:graphicData>
        </a:graphic>
      </p:graphicFrame>
      <p:sp>
        <p:nvSpPr>
          <p:cNvPr id="4" name="Equals 3">
            <a:extLst>
              <a:ext uri="{FF2B5EF4-FFF2-40B4-BE49-F238E27FC236}">
                <a16:creationId xmlns:a16="http://schemas.microsoft.com/office/drawing/2014/main" id="{3EE142A7-0072-23D7-8F89-5CF860168C89}"/>
              </a:ext>
            </a:extLst>
          </p:cNvPr>
          <p:cNvSpPr/>
          <p:nvPr/>
        </p:nvSpPr>
        <p:spPr>
          <a:xfrm>
            <a:off x="630646" y="4925295"/>
            <a:ext cx="933267" cy="631596"/>
          </a:xfrm>
          <a:prstGeom prst="mathEqua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4F2031AD-D6E2-ADD1-E759-60E0CE040254}"/>
              </a:ext>
            </a:extLst>
          </p:cNvPr>
          <p:cNvSpPr/>
          <p:nvPr/>
        </p:nvSpPr>
        <p:spPr>
          <a:xfrm>
            <a:off x="6369377" y="4925295"/>
            <a:ext cx="1058944" cy="631596"/>
          </a:xfrm>
          <a:prstGeom prst="mathEqual">
            <a:avLst/>
          </a:prstGeom>
          <a:solidFill>
            <a:srgbClr val="48703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6C90F-A1AB-A1E1-6E32-38C460D523AC}"/>
              </a:ext>
            </a:extLst>
          </p:cNvPr>
          <p:cNvSpPr/>
          <p:nvPr/>
        </p:nvSpPr>
        <p:spPr>
          <a:xfrm>
            <a:off x="1527730" y="4787450"/>
            <a:ext cx="323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$-81,786.08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F2765-F2C0-EA9D-6056-3DA839871502}"/>
              </a:ext>
            </a:extLst>
          </p:cNvPr>
          <p:cNvSpPr/>
          <p:nvPr/>
        </p:nvSpPr>
        <p:spPr>
          <a:xfrm>
            <a:off x="7428321" y="4787450"/>
            <a:ext cx="30825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487038"/>
                </a:solidFill>
                <a:effectLst/>
              </a:rPr>
              <a:t>$86,762.48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37F4B-E369-9D58-B531-EF7943079375}"/>
              </a:ext>
            </a:extLst>
          </p:cNvPr>
          <p:cNvSpPr/>
          <p:nvPr/>
        </p:nvSpPr>
        <p:spPr>
          <a:xfrm>
            <a:off x="1710763" y="5487968"/>
            <a:ext cx="2590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</a:rPr>
              <a:t>Reduction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885F8-CFE8-BDDD-E6AC-87AEF9AA23E0}"/>
              </a:ext>
            </a:extLst>
          </p:cNvPr>
          <p:cNvSpPr/>
          <p:nvPr/>
        </p:nvSpPr>
        <p:spPr>
          <a:xfrm>
            <a:off x="8028934" y="5487967"/>
            <a:ext cx="1881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487038"/>
                </a:solidFill>
                <a:effectLst/>
              </a:rPr>
              <a:t>Offsets</a:t>
            </a:r>
          </a:p>
        </p:txBody>
      </p:sp>
    </p:spTree>
    <p:extLst>
      <p:ext uri="{BB962C8B-B14F-4D97-AF65-F5344CB8AC3E}">
        <p14:creationId xmlns:p14="http://schemas.microsoft.com/office/powerpoint/2010/main" val="169903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75 Customer Feedback Questions to Improve Your Business - Boast">
            <a:extLst>
              <a:ext uri="{FF2B5EF4-FFF2-40B4-BE49-F238E27FC236}">
                <a16:creationId xmlns:a16="http://schemas.microsoft.com/office/drawing/2014/main" id="{CC3A94D6-E664-4402-4C88-AB3072E86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B6AC7-9B13-B740-934A-071F357EE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13" b="3316"/>
          <a:stretch/>
        </p:blipFill>
        <p:spPr>
          <a:xfrm>
            <a:off x="-80969" y="8878"/>
            <a:ext cx="12311836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6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White calculator">
            <a:extLst>
              <a:ext uri="{FF2B5EF4-FFF2-40B4-BE49-F238E27FC236}">
                <a16:creationId xmlns:a16="http://schemas.microsoft.com/office/drawing/2014/main" id="{3D9DEDA0-E6DA-05D4-F383-0A55ADCFC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76" b="30366"/>
          <a:stretch/>
        </p:blipFill>
        <p:spPr>
          <a:xfrm>
            <a:off x="0" y="46709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84" y="4822808"/>
            <a:ext cx="10113645" cy="609600"/>
          </a:xfrm>
        </p:spPr>
        <p:txBody>
          <a:bodyPr anchor="b">
            <a:normAutofit/>
          </a:bodyPr>
          <a:lstStyle/>
          <a:p>
            <a:pPr lvl="0"/>
            <a:r>
              <a:rPr lang="en-US" sz="2000" b="0" i="0" dirty="0">
                <a:effectLst/>
              </a:rPr>
              <a:t>Property tax is the largest and most important revenue source for municipalities. </a:t>
            </a:r>
            <a:br>
              <a:rPr lang="en-US" sz="2000" b="0" i="0" dirty="0">
                <a:effectLst/>
              </a:rPr>
            </a:br>
            <a:endParaRPr lang="en-US" sz="2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552" y="6239767"/>
            <a:ext cx="10113264" cy="6096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Property’s Assessment x Tax Rate = taxes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7AF5A9-080A-861E-2C40-1EEB0DFE0695}"/>
              </a:ext>
            </a:extLst>
          </p:cNvPr>
          <p:cNvSpPr txBox="1">
            <a:spLocks/>
          </p:cNvSpPr>
          <p:nvPr/>
        </p:nvSpPr>
        <p:spPr>
          <a:xfrm>
            <a:off x="1178184" y="5531287"/>
            <a:ext cx="10374923" cy="609600"/>
          </a:xfrm>
          <a:prstGeom prst="rect">
            <a:avLst/>
          </a:prstGeom>
        </p:spPr>
        <p:txBody>
          <a:bodyPr vert="horz" lIns="91440" tIns="0" rIns="9144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Property taxes are calculated by multiplying the property's assessment by the tax rate of the specific property class. </a:t>
            </a:r>
            <a:br>
              <a:rPr lang="en-US" sz="1800" dirty="0"/>
            </a:b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3743-7919-6D62-9908-F502A04E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935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Tax &amp; Assessment Video</a:t>
            </a:r>
            <a:br>
              <a:rPr lang="en-CA" dirty="0"/>
            </a:br>
            <a:r>
              <a:rPr lang="en-CA" sz="2400" i="1" dirty="0"/>
              <a:t>Shared by </a:t>
            </a:r>
            <a:r>
              <a:rPr lang="en-CA" sz="2400" i="1" dirty="0" err="1"/>
              <a:t>Kneehill</a:t>
            </a:r>
            <a:r>
              <a:rPr lang="en-CA" sz="2400" i="1" dirty="0"/>
              <a:t> County via YouTube</a:t>
            </a:r>
            <a:endParaRPr lang="en-CA" i="1" dirty="0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99F5476-76E2-689E-DE70-84C6CCAA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31" y="2363358"/>
            <a:ext cx="4694338" cy="3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igures of houses in different position and sizes">
            <a:extLst>
              <a:ext uri="{FF2B5EF4-FFF2-40B4-BE49-F238E27FC236}">
                <a16:creationId xmlns:a16="http://schemas.microsoft.com/office/drawing/2014/main" id="{9C942773-368C-EDF4-7B9D-F1688EC92B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r="23804" b="2"/>
          <a:stretch/>
        </p:blipFill>
        <p:spPr>
          <a:xfrm>
            <a:off x="6659420" y="1942448"/>
            <a:ext cx="5486399" cy="4432168"/>
          </a:xfr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4C760F-5246-F76A-EFA9-D7093D0F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8023"/>
            <a:ext cx="10058400" cy="1599337"/>
          </a:xfrm>
        </p:spPr>
        <p:txBody>
          <a:bodyPr>
            <a:normAutofit/>
          </a:bodyPr>
          <a:lstStyle/>
          <a:p>
            <a:r>
              <a:rPr lang="en-US" sz="5400" dirty="0"/>
              <a:t>Property Assessment</a:t>
            </a:r>
            <a:br>
              <a:rPr lang="en-US" dirty="0"/>
            </a:br>
            <a:r>
              <a:rPr lang="en-US" sz="3200" dirty="0"/>
              <a:t>“How is your assessment calculated?”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8B6CC1-F604-4FBD-9FEB-9553A50B9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5316583" cy="42537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Physical Factors (size, year, model type, quality)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Provincial Variance, MGA &amp; Regulations </a:t>
            </a:r>
            <a:br>
              <a:rPr lang="en-US" sz="2000" dirty="0"/>
            </a:br>
            <a:r>
              <a:rPr lang="en-US" sz="2000" dirty="0"/>
              <a:t>(MRAT, MRAC)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Market Value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Equity within similar property types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Assessment Software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Municipal Affairs Audit Function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Inspection Cycle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528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02AC-DC51-6763-0C32-CBF99689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1285335"/>
            <a:ext cx="3517567" cy="1008426"/>
          </a:xfrm>
        </p:spPr>
        <p:txBody>
          <a:bodyPr>
            <a:normAutofit/>
          </a:bodyPr>
          <a:lstStyle/>
          <a:p>
            <a:r>
              <a:rPr lang="en-CA" sz="4800" dirty="0"/>
              <a:t>TAX RATE</a:t>
            </a: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F4151791-D669-B4BA-C60E-B23F73DC0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4063"/>
          <a:stretch/>
        </p:blipFill>
        <p:spPr>
          <a:xfrm>
            <a:off x="4787661" y="13722"/>
            <a:ext cx="3832138" cy="69051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02B0-00C3-0D67-40AF-0BAD1AD1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978431"/>
            <a:ext cx="3640347" cy="2594234"/>
          </a:xfrm>
        </p:spPr>
        <p:txBody>
          <a:bodyPr>
            <a:noAutofit/>
          </a:bodyPr>
          <a:lstStyle/>
          <a:p>
            <a:r>
              <a:rPr lang="en-CA" sz="3000" dirty="0"/>
              <a:t>“A municipality can set different tax rates for different classes and subclasses of property.”</a:t>
            </a:r>
          </a:p>
        </p:txBody>
      </p:sp>
      <p:pic>
        <p:nvPicPr>
          <p:cNvPr id="8" name="Picture 7" descr="A document with writing on it&#10;&#10;Description automatically generated">
            <a:extLst>
              <a:ext uri="{FF2B5EF4-FFF2-40B4-BE49-F238E27FC236}">
                <a16:creationId xmlns:a16="http://schemas.microsoft.com/office/drawing/2014/main" id="{A7C48DBA-F506-55C9-4E54-C58ACF708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3" t="3096" b="15904"/>
          <a:stretch/>
        </p:blipFill>
        <p:spPr>
          <a:xfrm>
            <a:off x="8609162" y="146737"/>
            <a:ext cx="3582838" cy="71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96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CCB3A21-19EB-F6BC-EA66-54CB09C8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656987"/>
            <a:ext cx="3517567" cy="2093975"/>
          </a:xfrm>
        </p:spPr>
        <p:txBody>
          <a:bodyPr>
            <a:normAutofit/>
          </a:bodyPr>
          <a:lstStyle/>
          <a:p>
            <a:r>
              <a:rPr lang="en-US" sz="4000" dirty="0"/>
              <a:t>Town of Oyen</a:t>
            </a:r>
            <a:br>
              <a:rPr lang="en-US" sz="4000" dirty="0"/>
            </a:br>
            <a:r>
              <a:rPr lang="en-US" sz="4000" dirty="0"/>
              <a:t>Tax Notice</a:t>
            </a:r>
          </a:p>
        </p:txBody>
      </p:sp>
      <p:pic>
        <p:nvPicPr>
          <p:cNvPr id="6" name="Picture Placeholder 5" descr="A document with numbers and text&#10;&#10;Description automatically generated">
            <a:extLst>
              <a:ext uri="{FF2B5EF4-FFF2-40B4-BE49-F238E27FC236}">
                <a16:creationId xmlns:a16="http://schemas.microsoft.com/office/drawing/2014/main" id="{6A938AA8-8EE5-74A5-E8F5-ECA2CD422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4516" b="3"/>
          <a:stretch/>
        </p:blipFill>
        <p:spPr>
          <a:xfrm>
            <a:off x="4693705" y="129309"/>
            <a:ext cx="7435623" cy="6640946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BB489B-BB20-E2D4-942F-412401DD9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562" y="3136508"/>
            <a:ext cx="4183811" cy="3064505"/>
          </a:xfrm>
        </p:spPr>
        <p:txBody>
          <a:bodyPr>
            <a:normAutofit/>
          </a:bodyPr>
          <a:lstStyle/>
          <a:p>
            <a:r>
              <a:rPr lang="en-US" sz="2000" b="1" dirty="0"/>
              <a:t>100 - MUN</a:t>
            </a:r>
            <a:r>
              <a:rPr lang="en-US" sz="2000" dirty="0"/>
              <a:t>: Oyen</a:t>
            </a:r>
            <a:br>
              <a:rPr lang="en-US" sz="2000" dirty="0"/>
            </a:br>
            <a:r>
              <a:rPr lang="en-US" dirty="0"/>
              <a:t>      *includes mandated RCMP funding </a:t>
            </a:r>
            <a:br>
              <a:rPr lang="en-US" dirty="0"/>
            </a:br>
            <a:r>
              <a:rPr lang="en-US" dirty="0"/>
              <a:t>         ($37,752 in 2023)</a:t>
            </a:r>
            <a:br>
              <a:rPr lang="en-US" sz="2000" dirty="0"/>
            </a:br>
            <a:r>
              <a:rPr lang="en-US" sz="2000" b="1" dirty="0"/>
              <a:t>130 - SEN</a:t>
            </a:r>
            <a:r>
              <a:rPr lang="en-US" sz="2000" dirty="0"/>
              <a:t>: Seniors Requisition</a:t>
            </a:r>
            <a:br>
              <a:rPr lang="en-US" sz="2000" dirty="0"/>
            </a:br>
            <a:r>
              <a:rPr lang="en-US" sz="2000" b="1" dirty="0"/>
              <a:t>240 - ASFF</a:t>
            </a:r>
            <a:r>
              <a:rPr lang="en-US" sz="2000" dirty="0"/>
              <a:t>: Education Requisition</a:t>
            </a:r>
          </a:p>
          <a:p>
            <a:endParaRPr 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72798C-A358-31AE-0774-8984029016E7}"/>
              </a:ext>
            </a:extLst>
          </p:cNvPr>
          <p:cNvSpPr/>
          <p:nvPr/>
        </p:nvSpPr>
        <p:spPr>
          <a:xfrm>
            <a:off x="4481492" y="3429000"/>
            <a:ext cx="1756913" cy="12465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398696-ECC0-4A7B-CCCC-D00F4656AC8E}"/>
              </a:ext>
            </a:extLst>
          </p:cNvPr>
          <p:cNvSpPr/>
          <p:nvPr/>
        </p:nvSpPr>
        <p:spPr>
          <a:xfrm>
            <a:off x="8247531" y="3526318"/>
            <a:ext cx="1230577" cy="10518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2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18A1-6E24-3D3F-519E-936ED0D9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8" y="1086929"/>
            <a:ext cx="5164096" cy="3069279"/>
          </a:xfr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4400" u="sng" dirty="0">
                <a:solidFill>
                  <a:schemeClr val="bg1"/>
                </a:solidFill>
              </a:rPr>
              <a:t>Residential</a:t>
            </a:r>
            <a:br>
              <a:rPr lang="en-CA" sz="3600" u="sng" dirty="0">
                <a:solidFill>
                  <a:schemeClr val="bg1"/>
                </a:solidFill>
              </a:rPr>
            </a:br>
            <a:r>
              <a:rPr lang="en-CA" sz="3600" spc="-300" dirty="0">
                <a:solidFill>
                  <a:schemeClr val="bg1"/>
                </a:solidFill>
              </a:rPr>
              <a:t>Single family dwelling</a:t>
            </a:r>
            <a:br>
              <a:rPr lang="en-CA" sz="3600" spc="-300" dirty="0">
                <a:solidFill>
                  <a:schemeClr val="bg1"/>
                </a:solidFill>
              </a:rPr>
            </a:br>
            <a:r>
              <a:rPr lang="en-CA" sz="3600" spc="-300" dirty="0">
                <a:solidFill>
                  <a:schemeClr val="bg1"/>
                </a:solidFill>
              </a:rPr>
              <a:t>Multifamily dwelling</a:t>
            </a:r>
            <a:br>
              <a:rPr lang="en-CA" sz="3600" spc="-300" dirty="0">
                <a:solidFill>
                  <a:schemeClr val="bg1"/>
                </a:solidFill>
              </a:rPr>
            </a:br>
            <a:r>
              <a:rPr lang="en-CA" sz="3600" spc="-300" dirty="0">
                <a:solidFill>
                  <a:schemeClr val="bg1"/>
                </a:solidFill>
              </a:rPr>
              <a:t>Vacant</a:t>
            </a:r>
            <a:endParaRPr lang="en-CA" sz="3600" u="sng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5B3F8-6A39-EE40-C1BA-2B05C601A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18" y="4443285"/>
            <a:ext cx="11337764" cy="609191"/>
          </a:xfrm>
        </p:spPr>
        <p:txBody>
          <a:bodyPr>
            <a:normAutofit/>
          </a:bodyPr>
          <a:lstStyle/>
          <a:p>
            <a:pPr algn="ctr"/>
            <a:r>
              <a:rPr lang="en-CA" sz="2800" b="1" dirty="0"/>
              <a:t>RESOLUTIONS MADE AT AUGUST COUNCIL MEETING:</a:t>
            </a:r>
            <a:endParaRPr lang="en-CA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34F37-6D6E-F3D7-0D05-2192B009A074}"/>
              </a:ext>
            </a:extLst>
          </p:cNvPr>
          <p:cNvSpPr txBox="1">
            <a:spLocks/>
          </p:cNvSpPr>
          <p:nvPr/>
        </p:nvSpPr>
        <p:spPr>
          <a:xfrm>
            <a:off x="5961185" y="1086927"/>
            <a:ext cx="5747736" cy="30692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4400" u="sng" dirty="0">
                <a:solidFill>
                  <a:schemeClr val="bg1"/>
                </a:solidFill>
              </a:rPr>
              <a:t>Non-Residential</a:t>
            </a:r>
            <a:endParaRPr lang="en-CA" sz="4800" u="sng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3600" spc="-300" dirty="0">
                <a:solidFill>
                  <a:schemeClr val="bg1"/>
                </a:solidFill>
              </a:rPr>
              <a:t>Small Business </a:t>
            </a:r>
            <a:r>
              <a:rPr lang="en-CA" sz="2400" spc="-300" dirty="0">
                <a:solidFill>
                  <a:schemeClr val="accent2">
                    <a:lumMod val="75000"/>
                  </a:schemeClr>
                </a:solidFill>
              </a:rPr>
              <a:t>(50 or less employees)</a:t>
            </a:r>
            <a:endParaRPr lang="en-CA" sz="2400" spc="-3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3600" spc="-300" dirty="0">
                <a:solidFill>
                  <a:schemeClr val="bg1"/>
                </a:solidFill>
              </a:rPr>
              <a:t>Non-Residential </a:t>
            </a:r>
            <a:br>
              <a:rPr lang="en-CA" sz="3000" spc="-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3600" spc="-300" dirty="0">
                <a:solidFill>
                  <a:schemeClr val="bg1"/>
                </a:solidFill>
              </a:rPr>
              <a:t>Vacant</a:t>
            </a:r>
            <a:endParaRPr lang="en-CA" sz="3600" u="sng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CE47F3-0762-34F1-89D8-694A6E53576B}"/>
              </a:ext>
            </a:extLst>
          </p:cNvPr>
          <p:cNvSpPr txBox="1">
            <a:spLocks/>
          </p:cNvSpPr>
          <p:nvPr/>
        </p:nvSpPr>
        <p:spPr>
          <a:xfrm>
            <a:off x="3636830" y="-79792"/>
            <a:ext cx="4359856" cy="1008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/>
              <a:t>SUBCLASSES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F0CC65-3F90-705F-22B1-6ACC83A9EA0A}"/>
              </a:ext>
            </a:extLst>
          </p:cNvPr>
          <p:cNvSpPr txBox="1">
            <a:spLocks/>
          </p:cNvSpPr>
          <p:nvPr/>
        </p:nvSpPr>
        <p:spPr>
          <a:xfrm>
            <a:off x="427118" y="4956178"/>
            <a:ext cx="11337764" cy="609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APPROVE THE ABOVE SUB-CLASSES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083119-9B80-7215-CB5A-9B4BBB630C08}"/>
              </a:ext>
            </a:extLst>
          </p:cNvPr>
          <p:cNvSpPr txBox="1">
            <a:spLocks/>
          </p:cNvSpPr>
          <p:nvPr/>
        </p:nvSpPr>
        <p:spPr>
          <a:xfrm>
            <a:off x="427118" y="5419318"/>
            <a:ext cx="11337764" cy="7035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Increase non-residential rate by 3mil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4CCF180-B1BB-C537-41EF-D11E8C231476}"/>
              </a:ext>
            </a:extLst>
          </p:cNvPr>
          <p:cNvSpPr txBox="1">
            <a:spLocks/>
          </p:cNvSpPr>
          <p:nvPr/>
        </p:nvSpPr>
        <p:spPr>
          <a:xfrm>
            <a:off x="79187" y="5876950"/>
            <a:ext cx="11337764" cy="5952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accent2">
                    <a:lumMod val="75000"/>
                  </a:schemeClr>
                </a:solidFill>
              </a:rPr>
              <a:t>decrease single family dwelling rate by 1mil </a:t>
            </a:r>
          </a:p>
        </p:txBody>
      </p:sp>
    </p:spTree>
    <p:extLst>
      <p:ext uri="{BB962C8B-B14F-4D97-AF65-F5344CB8AC3E}">
        <p14:creationId xmlns:p14="http://schemas.microsoft.com/office/powerpoint/2010/main" val="107192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F681A6-DE76-8F07-1607-C979C2ECC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85" cy="4578350"/>
          </a:xfrm>
        </p:spPr>
        <p:txBody>
          <a:bodyPr>
            <a:normAutofit/>
          </a:bodyPr>
          <a:lstStyle/>
          <a:p>
            <a:r>
              <a:rPr lang="en-CA" sz="3600" dirty="0"/>
              <a:t>Increase minimum tax on all taxable assessment classes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2D3D8-CAE5-D820-EE74-0BF4C339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098134"/>
            <a:ext cx="10113645" cy="1188366"/>
          </a:xfrm>
        </p:spPr>
        <p:txBody>
          <a:bodyPr/>
          <a:lstStyle/>
          <a:p>
            <a:r>
              <a:rPr lang="en-CA" sz="4000" dirty="0"/>
              <a:t>Motion made with regards to </a:t>
            </a:r>
            <a:r>
              <a:rPr lang="en-CA" sz="5400" dirty="0"/>
              <a:t>MINIMUM TAXES</a:t>
            </a:r>
            <a:endParaRPr lang="en-CA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EE3932-31F8-1143-F1D5-791E7EC4D55C}"/>
              </a:ext>
            </a:extLst>
          </p:cNvPr>
          <p:cNvSpPr/>
          <p:nvPr/>
        </p:nvSpPr>
        <p:spPr>
          <a:xfrm>
            <a:off x="2697765" y="1735177"/>
            <a:ext cx="67964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6600" b="1" cap="none" spc="0" dirty="0">
                <a:ln/>
                <a:solidFill>
                  <a:schemeClr val="accent3"/>
                </a:solidFill>
                <a:effectLst/>
              </a:rPr>
              <a:t>$500 </a:t>
            </a:r>
            <a:r>
              <a:rPr lang="en-CA" sz="6600" b="1" cap="none" spc="0" dirty="0">
                <a:ln/>
                <a:solidFill>
                  <a:schemeClr val="accent3"/>
                </a:solidFill>
                <a:effectLst/>
                <a:sym typeface="Wingdings" panose="05000000000000000000" pitchFamily="2" charset="2"/>
              </a:rPr>
              <a:t> $1,000</a:t>
            </a:r>
            <a:endParaRPr lang="en-CA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808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C867-0275-FD82-1449-FD0FBF2D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39" y="352274"/>
            <a:ext cx="3517567" cy="2093975"/>
          </a:xfrm>
        </p:spPr>
        <p:txBody>
          <a:bodyPr>
            <a:normAutofit/>
          </a:bodyPr>
          <a:lstStyle/>
          <a:p>
            <a:r>
              <a:rPr lang="en-CA" sz="4400" dirty="0"/>
              <a:t>Tax Rebate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108F-45EF-CA44-440F-9C10ADA0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510" y="560855"/>
            <a:ext cx="7074458" cy="1885394"/>
          </a:xfrm>
        </p:spPr>
        <p:txBody>
          <a:bodyPr>
            <a:noAutofit/>
          </a:bodyPr>
          <a:lstStyle/>
          <a:p>
            <a:pPr marL="180975">
              <a:lnSpc>
                <a:spcPct val="107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 Rebate for Residential Subclass, single family dwelling, property owners that have municipal taxes higher than $4000.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starting in the 2024 tax year, based on property square footage as follows:</a:t>
            </a: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4877-756B-E52B-1CE1-37E736CE9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339" y="2775195"/>
            <a:ext cx="3928535" cy="3064505"/>
          </a:xfrm>
        </p:spPr>
        <p:txBody>
          <a:bodyPr>
            <a:normAutofit/>
          </a:bodyPr>
          <a:lstStyle/>
          <a:p>
            <a:r>
              <a:rPr lang="en-CA" sz="2000" i="1" dirty="0"/>
              <a:t>“To incentivize new development in the Town of Oyen.”</a:t>
            </a:r>
          </a:p>
          <a:p>
            <a:br>
              <a:rPr lang="en-CA" sz="2000" i="1" dirty="0"/>
            </a:br>
            <a:r>
              <a:rPr lang="en-CA" sz="2000" i="1" dirty="0"/>
              <a:t>“New developments will increase the overall assessment base, which will contribute to a lower tax rate for all.”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3D861-2089-58D0-516F-DDDA62055E1F}"/>
              </a:ext>
            </a:extLst>
          </p:cNvPr>
          <p:cNvSpPr/>
          <p:nvPr/>
        </p:nvSpPr>
        <p:spPr>
          <a:xfrm>
            <a:off x="4965338" y="2706791"/>
            <a:ext cx="6891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10,000.00 sq ft rebate back to $4,000.00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F6A24E-8611-FC4A-2D8F-289B30AA2962}"/>
              </a:ext>
            </a:extLst>
          </p:cNvPr>
          <p:cNvSpPr/>
          <p:nvPr/>
        </p:nvSpPr>
        <p:spPr>
          <a:xfrm>
            <a:off x="5097498" y="3952081"/>
            <a:ext cx="6534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15,001-18,000 sq ft rebate back to $5,500.00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28393-EBA8-AAB5-42F2-AE157E872BAF}"/>
              </a:ext>
            </a:extLst>
          </p:cNvPr>
          <p:cNvSpPr/>
          <p:nvPr/>
        </p:nvSpPr>
        <p:spPr>
          <a:xfrm>
            <a:off x="5055019" y="3310698"/>
            <a:ext cx="6619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10,001-15,000 sq ft rebate back to $4,500.00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1E723-811A-89D0-AE0A-6748F13E7BC6}"/>
              </a:ext>
            </a:extLst>
          </p:cNvPr>
          <p:cNvSpPr/>
          <p:nvPr/>
        </p:nvSpPr>
        <p:spPr>
          <a:xfrm>
            <a:off x="5097498" y="4593464"/>
            <a:ext cx="65341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18,001-20,000 sq ft rebate back to $6,500.00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3DE62-9222-3703-E733-4DF4BE4AF5D2}"/>
              </a:ext>
            </a:extLst>
          </p:cNvPr>
          <p:cNvSpPr/>
          <p:nvPr/>
        </p:nvSpPr>
        <p:spPr>
          <a:xfrm>
            <a:off x="5226539" y="5234847"/>
            <a:ext cx="62760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20,000 sq ft rebate back to $7,500.00</a:t>
            </a:r>
          </a:p>
        </p:txBody>
      </p:sp>
    </p:spTree>
    <p:extLst>
      <p:ext uri="{BB962C8B-B14F-4D97-AF65-F5344CB8AC3E}">
        <p14:creationId xmlns:p14="http://schemas.microsoft.com/office/powerpoint/2010/main" val="38348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{F901F943-67C7-4508-BE52-C88EB5D1E1C9}tf56160789_win32</Template>
  <TotalTime>238</TotalTime>
  <Words>429</Words>
  <Application>Microsoft Office PowerPoint</Application>
  <PresentationFormat>Widescreen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ADLaM Display</vt:lpstr>
      <vt:lpstr>Arial</vt:lpstr>
      <vt:lpstr>Bookman Old Style</vt:lpstr>
      <vt:lpstr>Calibri</vt:lpstr>
      <vt:lpstr>Cavolini</vt:lpstr>
      <vt:lpstr>Franklin Gothic Book</vt:lpstr>
      <vt:lpstr>Wingdings</vt:lpstr>
      <vt:lpstr>Custom</vt:lpstr>
      <vt:lpstr>Tax &amp; Assessment Information</vt:lpstr>
      <vt:lpstr>Property tax is the largest and most important revenue source for municipalities.  </vt:lpstr>
      <vt:lpstr>Tax &amp; Assessment Video Shared by Kneehill County via YouTube</vt:lpstr>
      <vt:lpstr>Property Assessment “How is your assessment calculated?”</vt:lpstr>
      <vt:lpstr>TAX RATE</vt:lpstr>
      <vt:lpstr>Town of Oyen Tax Notice</vt:lpstr>
      <vt:lpstr>Residential Single family dwelling Multifamily dwelling Vacant</vt:lpstr>
      <vt:lpstr>Motion made with regards to MINIMUM TAXES</vt:lpstr>
      <vt:lpstr>Tax Rebate</vt:lpstr>
      <vt:lpstr>Financial Implications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&amp; Assessment Information</dc:title>
  <dc:creator>Nancy Christianson</dc:creator>
  <cp:lastModifiedBy>Nancy Christianson</cp:lastModifiedBy>
  <cp:revision>10</cp:revision>
  <dcterms:created xsi:type="dcterms:W3CDTF">2023-10-06T19:00:58Z</dcterms:created>
  <dcterms:modified xsi:type="dcterms:W3CDTF">2023-10-12T20:59:40Z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